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70" r:id="rId11"/>
    <p:sldId id="271" r:id="rId12"/>
    <p:sldId id="278" r:id="rId13"/>
    <p:sldId id="279" r:id="rId14"/>
    <p:sldId id="280" r:id="rId15"/>
    <p:sldId id="281" r:id="rId16"/>
    <p:sldId id="282" r:id="rId17"/>
    <p:sldId id="306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9" r:id="rId27"/>
    <p:sldId id="300" r:id="rId28"/>
    <p:sldId id="302" r:id="rId29"/>
    <p:sldId id="303" r:id="rId30"/>
    <p:sldId id="304" r:id="rId31"/>
  </p:sldIdLst>
  <p:sldSz cx="18288000" cy="10287000"/>
  <p:notesSz cx="6858000" cy="9144000"/>
  <p:embeddedFontLst>
    <p:embeddedFont>
      <p:font typeface="Sanchez" panose="020B0604020202020204" charset="0"/>
      <p:regular r:id="rId33"/>
    </p:embeddedFont>
    <p:embeddedFont>
      <p:font typeface="Anton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B7B"/>
    <a:srgbClr val="5F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5" d="100"/>
          <a:sy n="45" d="100"/>
        </p:scale>
        <p:origin x="5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C621A-4A9E-4069-A0C8-99463FD65D9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85C3C-E7A7-4D6F-BC59-C0F1A19C1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85C3C-E7A7-4D6F-BC59-C0F1A19C1B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7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96770" y="1228618"/>
            <a:ext cx="12894460" cy="5591282"/>
            <a:chOff x="0" y="0"/>
            <a:chExt cx="135800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8008" cy="812800"/>
            </a:xfrm>
            <a:custGeom>
              <a:avLst/>
              <a:gdLst/>
              <a:ahLst/>
              <a:cxnLst/>
              <a:rect l="l" t="t" r="r" b="b"/>
              <a:pathLst>
                <a:path w="1358008" h="812800">
                  <a:moveTo>
                    <a:pt x="0" y="0"/>
                  </a:moveTo>
                  <a:lnTo>
                    <a:pt x="1358008" y="0"/>
                  </a:lnTo>
                  <a:lnTo>
                    <a:pt x="135800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1358007" cy="755650"/>
            </a:xfrm>
            <a:prstGeom prst="rect">
              <a:avLst/>
            </a:prstGeom>
          </p:spPr>
          <p:txBody>
            <a:bodyPr lIns="122277" tIns="122277" rIns="122277" bIns="122277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10451" y="1682331"/>
            <a:ext cx="10867097" cy="414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7"/>
              </a:lnSpc>
            </a:pPr>
            <a:r>
              <a:rPr lang="vi-VN" sz="5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 HIỂN THỊ NHIỆT ĐỘ VÀ ĐỘ ẨM SỬ DỤNG VI ĐIỀU KHIỂN STM32</a:t>
            </a:r>
            <a:endParaRPr lang="en-US" sz="5000" b="1" dirty="0">
              <a:solidFill>
                <a:schemeClr val="bg1"/>
              </a:solidFill>
              <a:latin typeface="Sanchez" panose="020B0604020202020204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1548" y="8487782"/>
            <a:ext cx="11264901" cy="6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4000" b="1" spc="1212" dirty="0">
                <a:solidFill>
                  <a:srgbClr val="5F7777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GVHD: </a:t>
            </a:r>
            <a:r>
              <a:rPr lang="en-US" sz="4000" b="1" spc="1212" dirty="0" smtClean="0">
                <a:solidFill>
                  <a:srgbClr val="5F7777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THẦY BÙI QUỐC BẢO </a:t>
            </a:r>
            <a:endParaRPr lang="en-US" sz="4000" b="1" spc="1212" dirty="0">
              <a:solidFill>
                <a:srgbClr val="5F7777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05200" y="7573382"/>
            <a:ext cx="11264901" cy="6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4000" b="1" spc="1212" dirty="0" smtClean="0">
                <a:solidFill>
                  <a:srgbClr val="5F7777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NHÓM 20</a:t>
            </a:r>
            <a:endParaRPr lang="en-US" sz="4000" b="1" spc="1212" dirty="0">
              <a:solidFill>
                <a:srgbClr val="5F7777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2819400" y="3095016"/>
            <a:ext cx="13030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   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Cảm </a:t>
            </a:r>
            <a:r>
              <a:rPr lang="vi-VN" sz="4000" dirty="0">
                <a:solidFill>
                  <a:srgbClr val="4A7B7B"/>
                </a:solidFill>
                <a:latin typeface="+mj-lt"/>
              </a:rPr>
              <a:t>biến DHT11 là cảm biến nhiệt độ và độ ẩm nổi tiếng, hoạt động trên nền tảng giao tiếp số.</a:t>
            </a:r>
            <a:endParaRPr lang="en-US" sz="4000" spc="73" dirty="0">
              <a:solidFill>
                <a:srgbClr val="4A7B7B"/>
              </a:solidFill>
              <a:latin typeface="+mj-lt"/>
              <a:ea typeface="Sanchez"/>
              <a:cs typeface="Sanchez"/>
              <a:sym typeface="Sanchez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2.  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DTH11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27" y="5386030"/>
            <a:ext cx="5771934" cy="2874515"/>
          </a:xfrm>
          <a:prstGeom prst="rect">
            <a:avLst/>
          </a:prstGeom>
        </p:spPr>
      </p:pic>
      <p:pic>
        <p:nvPicPr>
          <p:cNvPr id="25" name="Picture 2" descr="Buy DHT11 Temperature and Humidity Sensor Module Online – QuartzCompon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75" y="4567743"/>
            <a:ext cx="5545550" cy="37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279070" y="2705100"/>
            <a:ext cx="7389108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4000" b="1" dirty="0">
                <a:solidFill>
                  <a:srgbClr val="4A7B7B"/>
                </a:solidFill>
                <a:latin typeface="+mj-lt"/>
              </a:rPr>
              <a:t>Thông số kỹ thuật</a:t>
            </a:r>
            <a:r>
              <a:rPr lang="vi-VN" sz="4000" b="1" dirty="0" smtClean="0">
                <a:solidFill>
                  <a:srgbClr val="4A7B7B"/>
                </a:solidFill>
                <a:latin typeface="+mj-lt"/>
              </a:rPr>
              <a:t>:</a:t>
            </a:r>
            <a:endParaRPr lang="en-US" sz="4000" b="1" dirty="0">
              <a:solidFill>
                <a:srgbClr val="4A7B7B"/>
              </a:solidFill>
              <a:latin typeface="+mj-lt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Phạm vi đo nhiệt độ: 0°C đến 50°C</a:t>
            </a:r>
            <a:r>
              <a:rPr lang="en-US" sz="4000" dirty="0">
                <a:solidFill>
                  <a:srgbClr val="4A7B7B"/>
                </a:solidFill>
                <a:latin typeface="+mj-lt"/>
              </a:rPr>
              <a:t>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Phạm vi đo độ ẩm: 20% đến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9</a:t>
            </a:r>
            <a:r>
              <a:rPr lang="en-US" sz="4000" dirty="0">
                <a:solidFill>
                  <a:srgbClr val="4A7B7B"/>
                </a:solidFill>
                <a:latin typeface="+mj-lt"/>
              </a:rPr>
              <a:t>0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%.</a:t>
            </a:r>
            <a:endParaRPr lang="en-US" sz="4000" dirty="0">
              <a:solidFill>
                <a:srgbClr val="4A7B7B"/>
              </a:solidFill>
              <a:latin typeface="+mj-lt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Độ chính xác: ±2°C cho nhiệt độ và ±8% cho độ ẩm.</a:t>
            </a:r>
            <a:endParaRPr lang="en-US" sz="4000" dirty="0">
              <a:solidFill>
                <a:srgbClr val="4A7B7B"/>
              </a:solidFill>
              <a:latin typeface="+mj-lt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Giao tiếp: Số (Single-Wire)</a:t>
            </a:r>
            <a:endParaRPr lang="en-US" sz="4000" dirty="0">
              <a:solidFill>
                <a:srgbClr val="4A7B7B"/>
              </a:solidFill>
              <a:latin typeface="+mj-l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2.  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DTH11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r="28143"/>
          <a:stretch/>
        </p:blipFill>
        <p:spPr>
          <a:xfrm>
            <a:off x="9677399" y="3619500"/>
            <a:ext cx="6875871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3294217" y="4502592"/>
            <a:ext cx="5214604" cy="4041708"/>
          </a:xfrm>
          <a:custGeom>
            <a:avLst/>
            <a:gdLst/>
            <a:ahLst/>
            <a:cxnLst/>
            <a:rect l="l" t="t" r="r" b="b"/>
            <a:pathLst>
              <a:path w="5214604" h="4041708">
                <a:moveTo>
                  <a:pt x="0" y="0"/>
                </a:moveTo>
                <a:lnTo>
                  <a:pt x="5214604" y="0"/>
                </a:lnTo>
                <a:lnTo>
                  <a:pt x="5214604" y="4041708"/>
                </a:lnTo>
                <a:lnTo>
                  <a:pt x="0" y="404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820" b="-14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085496" y="4910460"/>
            <a:ext cx="6953243" cy="3321221"/>
          </a:xfrm>
          <a:custGeom>
            <a:avLst/>
            <a:gdLst/>
            <a:ahLst/>
            <a:cxnLst/>
            <a:rect l="l" t="t" r="r" b="b"/>
            <a:pathLst>
              <a:path w="6953243" h="3321221">
                <a:moveTo>
                  <a:pt x="0" y="0"/>
                </a:moveTo>
                <a:lnTo>
                  <a:pt x="6953243" y="0"/>
                </a:lnTo>
                <a:lnTo>
                  <a:pt x="6953243" y="3321221"/>
                </a:lnTo>
                <a:lnTo>
                  <a:pt x="0" y="332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935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362200" y="3095015"/>
            <a:ext cx="13944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   </a:t>
            </a:r>
            <a:r>
              <a:rPr lang="en-US" sz="40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hiển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thị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LCD 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1602 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(Liquid Crystal Display</a:t>
            </a:r>
            <a:r>
              <a:rPr lang="en-US" sz="40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)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sử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trong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rất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ứng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của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Vi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điều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khiển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ngày</a:t>
            </a:r>
            <a:r>
              <a:rPr lang="en-US" sz="40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nay.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3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</a:t>
            </a: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LCD 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1602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8991600" y="3891285"/>
            <a:ext cx="7408308" cy="3650135"/>
          </a:xfrm>
          <a:custGeom>
            <a:avLst/>
            <a:gdLst/>
            <a:ahLst/>
            <a:cxnLst/>
            <a:rect l="l" t="t" r="r" b="b"/>
            <a:pathLst>
              <a:path w="7408308" h="3650135">
                <a:moveTo>
                  <a:pt x="0" y="0"/>
                </a:moveTo>
                <a:lnTo>
                  <a:pt x="7408308" y="0"/>
                </a:lnTo>
                <a:lnTo>
                  <a:pt x="7408308" y="3650135"/>
                </a:lnTo>
                <a:lnTo>
                  <a:pt x="0" y="3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057400" y="2857500"/>
            <a:ext cx="6375221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Thông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số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kỹ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thuật</a:t>
            </a:r>
            <a:endParaRPr lang="en-US" sz="3500" b="1" spc="68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595510" lvl="1" indent="-297755" algn="just">
              <a:lnSpc>
                <a:spcPct val="150000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MAX: 7V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MIN: -0.3V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Hoạt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ổn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định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2.7 ~ 5.5V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ra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mức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&gt; 2.4V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ra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mức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&lt; 0.4V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Dòng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cấp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nguồn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350uA ~ 600uA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Nhiệt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hoạt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-30 ~ 75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</a:t>
            </a:r>
            <a:endParaRPr lang="en-US" sz="3500" spc="68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3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</a:t>
            </a: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LCD 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1602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9440" y="2348776"/>
            <a:ext cx="16369119" cy="6789663"/>
            <a:chOff x="0" y="0"/>
            <a:chExt cx="21825492" cy="905288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1289672" cy="8909885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11629" y="376281"/>
              <a:ext cx="21513863" cy="867660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425468" y="7881017"/>
            <a:ext cx="1770347" cy="1129360"/>
          </a:xfrm>
          <a:custGeom>
            <a:avLst/>
            <a:gdLst/>
            <a:ahLst/>
            <a:cxnLst/>
            <a:rect l="l" t="t" r="r" b="b"/>
            <a:pathLst>
              <a:path w="1770347" h="1129360">
                <a:moveTo>
                  <a:pt x="0" y="0"/>
                </a:moveTo>
                <a:lnTo>
                  <a:pt x="1770348" y="0"/>
                </a:lnTo>
                <a:lnTo>
                  <a:pt x="1770348" y="1129359"/>
                </a:lnTo>
                <a:lnTo>
                  <a:pt x="0" y="1129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394137" y="2803593"/>
            <a:ext cx="1801678" cy="1149347"/>
          </a:xfrm>
          <a:custGeom>
            <a:avLst/>
            <a:gdLst/>
            <a:ahLst/>
            <a:cxnLst/>
            <a:rect l="l" t="t" r="r" b="b"/>
            <a:pathLst>
              <a:path w="1801678" h="1149347">
                <a:moveTo>
                  <a:pt x="0" y="0"/>
                </a:moveTo>
                <a:lnTo>
                  <a:pt x="1801679" y="0"/>
                </a:lnTo>
                <a:lnTo>
                  <a:pt x="1801679" y="1149347"/>
                </a:lnTo>
                <a:lnTo>
                  <a:pt x="0" y="1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72650" y="3795537"/>
            <a:ext cx="10710708" cy="4157671"/>
          </a:xfrm>
          <a:custGeom>
            <a:avLst/>
            <a:gdLst/>
            <a:ahLst/>
            <a:cxnLst/>
            <a:rect l="l" t="t" r="r" b="b"/>
            <a:pathLst>
              <a:path w="10710708" h="4157671">
                <a:moveTo>
                  <a:pt x="0" y="0"/>
                </a:moveTo>
                <a:lnTo>
                  <a:pt x="10710708" y="0"/>
                </a:lnTo>
                <a:lnTo>
                  <a:pt x="10710708" y="4157671"/>
                </a:lnTo>
                <a:lnTo>
                  <a:pt x="0" y="4157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91591" y="5114925"/>
            <a:ext cx="300592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3"/>
              </a:lnSpc>
            </a:pPr>
            <a:r>
              <a:rPr lang="en-US" sz="4058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Sơ</a:t>
            </a:r>
            <a:r>
              <a:rPr lang="en-US" sz="4058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58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đồ</a:t>
            </a:r>
            <a:r>
              <a:rPr lang="en-US" sz="4058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58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chân</a:t>
            </a:r>
            <a:r>
              <a:rPr lang="en-US" sz="4058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LCD </a:t>
            </a:r>
            <a:r>
              <a:rPr lang="en-US" sz="4058" spc="101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1602</a:t>
            </a:r>
            <a:endParaRPr lang="en-US" sz="4058" spc="101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3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</a:t>
            </a: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LCD 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1602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286000" y="3390900"/>
            <a:ext cx="5571195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IC ổn áp LM7805 được sử dụng để chuyển đổi nguồn cấp 12V từ adapter sang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5V</a:t>
            </a:r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.</a:t>
            </a:r>
          </a:p>
          <a:p>
            <a:pPr marL="571500" indent="-571500">
              <a:lnSpc>
                <a:spcPts val="3999"/>
              </a:lnSpc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4A7B7B"/>
              </a:solidFill>
              <a:latin typeface="+mj-lt"/>
            </a:endParaRPr>
          </a:p>
          <a:p>
            <a:pPr marL="571500" indent="-571500">
              <a:lnSpc>
                <a:spcPts val="3999"/>
              </a:lnSpc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4A7B7B"/>
                </a:solidFill>
                <a:latin typeface="+mj-lt"/>
              </a:rPr>
              <a:t>IC </a:t>
            </a:r>
            <a:r>
              <a:rPr lang="en-US" sz="4000" dirty="0" err="1" smtClean="0">
                <a:solidFill>
                  <a:srgbClr val="4A7B7B"/>
                </a:solidFill>
                <a:latin typeface="+mj-lt"/>
              </a:rPr>
              <a:t>ổn</a:t>
            </a:r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 </a:t>
            </a:r>
            <a:r>
              <a:rPr lang="en-US" sz="4000" dirty="0" err="1" smtClean="0">
                <a:solidFill>
                  <a:srgbClr val="4A7B7B"/>
                </a:solidFill>
                <a:latin typeface="+mj-lt"/>
              </a:rPr>
              <a:t>áp</a:t>
            </a:r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AMS1117</a:t>
            </a:r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giúp </a:t>
            </a:r>
            <a:r>
              <a:rPr lang="vi-VN" sz="4000" dirty="0">
                <a:solidFill>
                  <a:srgbClr val="4A7B7B"/>
                </a:solidFill>
                <a:latin typeface="+mj-lt"/>
              </a:rPr>
              <a:t>chuyển đổi điện áp từ 5V (từ LM7805) xuống </a:t>
            </a:r>
            <a:r>
              <a:rPr lang="vi-VN" sz="4000" dirty="0" smtClean="0">
                <a:solidFill>
                  <a:srgbClr val="4A7B7B"/>
                </a:solidFill>
                <a:latin typeface="+mj-lt"/>
              </a:rPr>
              <a:t>3.3V</a:t>
            </a:r>
            <a:r>
              <a:rPr lang="en-US" sz="4000" dirty="0" smtClean="0">
                <a:solidFill>
                  <a:srgbClr val="4A7B7B"/>
                </a:solidFill>
                <a:latin typeface="+mj-lt"/>
              </a:rPr>
              <a:t>.</a:t>
            </a:r>
            <a:endParaRPr lang="en-US" sz="4000" spc="68" dirty="0">
              <a:solidFill>
                <a:srgbClr val="4A7B7B"/>
              </a:solidFill>
              <a:latin typeface="+mj-lt"/>
              <a:ea typeface="Sanchez"/>
              <a:cs typeface="Sanchez"/>
              <a:sym typeface="Sanchez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4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IC LM7805 / IC ASM1117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2050" name="Picture 2" descr="IC ổn áp 780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13364" r="13403" b="11059"/>
          <a:stretch/>
        </p:blipFill>
        <p:spPr bwMode="auto">
          <a:xfrm>
            <a:off x="8832321" y="3110919"/>
            <a:ext cx="3641081" cy="40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S1117 5V Ic SMD Voltage Regulator IC By Licate - l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125" y="4955502"/>
            <a:ext cx="3672403" cy="3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209800" y="3390900"/>
            <a:ext cx="8467514" cy="4224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LM7805: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en-US" sz="3500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7V – 18V DC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– 125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4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IC LM7805 / IC ASM1117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3074" name="Picture 2" descr="Prakti 7805 Regulator IC – 5V Fixed Linear Voltage Regulator – TO-220 Pack  of 1 : Amazon.in: Industrial &amp; Scientif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4"/>
          <a:stretch/>
        </p:blipFill>
        <p:spPr bwMode="auto">
          <a:xfrm>
            <a:off x="10969625" y="4381500"/>
            <a:ext cx="5184775" cy="383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271439" y="3521958"/>
            <a:ext cx="51115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IC LM7805</a:t>
            </a:r>
            <a:endParaRPr lang="en-US" sz="3500" b="1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209800" y="3390900"/>
            <a:ext cx="8683310" cy="4224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500" b="1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IC ASM1117: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3.3V</a:t>
            </a:r>
            <a:endParaRPr lang="en-US" sz="3500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4.8V 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8.7V 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– 125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500" dirty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4W</a:t>
            </a:r>
            <a:endParaRPr lang="en-US" sz="3500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45055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4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IC LM7805 / IC ASM1117</a:t>
            </a:r>
            <a:endParaRPr lang="en-US" sz="4499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71439" y="3521958"/>
            <a:ext cx="51115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500" b="1" dirty="0" err="1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3500" b="1" dirty="0" smtClean="0">
                <a:solidFill>
                  <a:srgbClr val="4A7B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IC ASM1117</a:t>
            </a:r>
            <a:endParaRPr lang="en-US" sz="3500" b="1" dirty="0">
              <a:solidFill>
                <a:srgbClr val="4A7B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AMS1117 LDO Regulator Pinout, Datasheet, Features &amp; Equival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37" y="4576256"/>
            <a:ext cx="4651374" cy="32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9890341" y="2806421"/>
            <a:ext cx="5744105" cy="5744105"/>
          </a:xfrm>
          <a:custGeom>
            <a:avLst/>
            <a:gdLst/>
            <a:ahLst/>
            <a:cxnLst/>
            <a:rect l="l" t="t" r="r" b="b"/>
            <a:pathLst>
              <a:path w="5744105" h="5744105">
                <a:moveTo>
                  <a:pt x="0" y="0"/>
                </a:moveTo>
                <a:lnTo>
                  <a:pt x="5744105" y="0"/>
                </a:lnTo>
                <a:lnTo>
                  <a:pt x="5744105" y="5744105"/>
                </a:lnTo>
                <a:lnTo>
                  <a:pt x="0" y="574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423616" y="2921738"/>
            <a:ext cx="2238267" cy="905366"/>
          </a:xfrm>
          <a:custGeom>
            <a:avLst/>
            <a:gdLst/>
            <a:ahLst/>
            <a:cxnLst/>
            <a:rect l="l" t="t" r="r" b="b"/>
            <a:pathLst>
              <a:path w="2238267" h="905366">
                <a:moveTo>
                  <a:pt x="0" y="0"/>
                </a:moveTo>
                <a:lnTo>
                  <a:pt x="2238266" y="0"/>
                </a:lnTo>
                <a:lnTo>
                  <a:pt x="2238266" y="905366"/>
                </a:lnTo>
                <a:lnTo>
                  <a:pt x="0" y="905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14600" y="3238500"/>
            <a:ext cx="703462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  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Mạch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nạp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ST-Link V2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sử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nạp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chương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debug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cho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Vi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điều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khiển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STM32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STM8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của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ST,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mạch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nạp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có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kích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thước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nhỏ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gọn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chi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phí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bền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.</a:t>
            </a:r>
          </a:p>
          <a:p>
            <a:pPr algn="just">
              <a:lnSpc>
                <a:spcPts val="3999"/>
              </a:lnSpc>
            </a:pPr>
            <a:endParaRPr lang="en-US" sz="3500" spc="68" dirty="0" smtClean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algn="just">
              <a:lnSpc>
                <a:spcPts val="3999"/>
              </a:lnSpc>
            </a:pP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   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Bao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gồm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</a:t>
            </a:r>
          </a:p>
          <a:p>
            <a:pPr marL="1257300" lvl="1" indent="-296863" algn="just">
              <a:lnSpc>
                <a:spcPts val="3999"/>
              </a:lnSpc>
              <a:buFont typeface="Arial"/>
              <a:buChar char="•"/>
            </a:pP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1 ST LINK V2</a:t>
            </a:r>
          </a:p>
          <a:p>
            <a:pPr marL="1257300" lvl="1" indent="-296863" algn="just">
              <a:lnSpc>
                <a:spcPts val="3999"/>
              </a:lnSpc>
              <a:buFont typeface="Arial"/>
              <a:buChar char="•"/>
            </a:pP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4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Dây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DuPont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gỡ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lỗi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dài</a:t>
            </a:r>
            <a:r>
              <a:rPr lang="en-US" sz="350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30cm</a:t>
            </a:r>
            <a:endParaRPr lang="en-US" sz="3500" spc="68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01091" y="1287900"/>
            <a:ext cx="13828667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5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</a:t>
            </a: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MẠCH NẠP ST-LINK V2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9423616" y="2921738"/>
            <a:ext cx="2238267" cy="905366"/>
          </a:xfrm>
          <a:custGeom>
            <a:avLst/>
            <a:gdLst/>
            <a:ahLst/>
            <a:cxnLst/>
            <a:rect l="l" t="t" r="r" b="b"/>
            <a:pathLst>
              <a:path w="2238267" h="905366">
                <a:moveTo>
                  <a:pt x="0" y="0"/>
                </a:moveTo>
                <a:lnTo>
                  <a:pt x="2238266" y="0"/>
                </a:lnTo>
                <a:lnTo>
                  <a:pt x="2238266" y="905366"/>
                </a:lnTo>
                <a:lnTo>
                  <a:pt x="0" y="90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223591" y="2921738"/>
            <a:ext cx="5085457" cy="5649943"/>
          </a:xfrm>
          <a:custGeom>
            <a:avLst/>
            <a:gdLst/>
            <a:ahLst/>
            <a:cxnLst/>
            <a:rect l="l" t="t" r="r" b="b"/>
            <a:pathLst>
              <a:path w="5085457" h="5649943">
                <a:moveTo>
                  <a:pt x="0" y="0"/>
                </a:moveTo>
                <a:lnTo>
                  <a:pt x="5085457" y="0"/>
                </a:lnTo>
                <a:lnTo>
                  <a:pt x="5085457" y="5649943"/>
                </a:lnTo>
                <a:lnTo>
                  <a:pt x="0" y="564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61748" y="4072193"/>
            <a:ext cx="5039251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Sơ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đồ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kết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chân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mạch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nạp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ST-LINK V2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với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linh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kiện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4000" spc="101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tử</a:t>
            </a:r>
            <a:r>
              <a:rPr lang="en-US" sz="4000" spc="101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STM32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01091" y="1287900"/>
            <a:ext cx="13828667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5</a:t>
            </a:r>
            <a:r>
              <a:rPr lang="en-US" sz="4499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.  </a:t>
            </a: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MẠCH NẠP ST-LINK V2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91465" y="1224742"/>
            <a:ext cx="12723402" cy="7599092"/>
            <a:chOff x="0" y="0"/>
            <a:chExt cx="16964536" cy="1013212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548053" cy="9904406"/>
              <a:chOff x="0" y="0"/>
              <a:chExt cx="1358007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812800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755650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42223" y="227717"/>
              <a:ext cx="16722313" cy="9904406"/>
              <a:chOff x="0" y="0"/>
              <a:chExt cx="1372308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812800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755650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graphicFrame>
        <p:nvGraphicFramePr>
          <p:cNvPr id="20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07562"/>
              </p:ext>
            </p:extLst>
          </p:nvPr>
        </p:nvGraphicFramePr>
        <p:xfrm>
          <a:off x="3642043" y="3877362"/>
          <a:ext cx="11099162" cy="4229100"/>
        </p:xfrm>
        <a:graphic>
          <a:graphicData uri="http://schemas.openxmlformats.org/drawingml/2006/table">
            <a:tbl>
              <a:tblPr/>
              <a:tblGrid>
                <a:gridCol w="458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8421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       </a:t>
                      </a:r>
                      <a:r>
                        <a:rPr lang="en-US" sz="2599" b="1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Họ</a:t>
                      </a:r>
                      <a:r>
                        <a:rPr lang="en-US" sz="2599" b="1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 </a:t>
                      </a:r>
                      <a:r>
                        <a:rPr lang="en-US" sz="2599" b="1" dirty="0" err="1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và</a:t>
                      </a:r>
                      <a:r>
                        <a:rPr lang="en-US" sz="2599" b="1" dirty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 </a:t>
                      </a:r>
                      <a:r>
                        <a:rPr lang="en-US" sz="2599" b="1" dirty="0" err="1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tên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 dirty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MSSV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 dirty="0" err="1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Anton"/>
                          <a:cs typeface="Times New Roman" panose="02020603050405020304" pitchFamily="18" charset="0"/>
                          <a:sym typeface="Anton"/>
                        </a:rPr>
                        <a:t>Lớp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23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Nguyễn</a:t>
                      </a:r>
                      <a:r>
                        <a:rPr lang="en-US" sz="2599" baseline="0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 </a:t>
                      </a:r>
                      <a:r>
                        <a:rPr lang="en-US" sz="2599" baseline="0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Hữu</a:t>
                      </a:r>
                      <a:r>
                        <a:rPr lang="en-US" sz="2599" baseline="0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 </a:t>
                      </a:r>
                      <a:r>
                        <a:rPr lang="en-US" sz="2599" baseline="0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Bình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2112901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L01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23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Hoàng Mạnh Lê Khánh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2111479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L01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20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anchez"/>
                        </a:rPr>
                        <a:t>Võ</a:t>
                      </a:r>
                      <a:r>
                        <a:rPr lang="en-US" sz="2599" baseline="0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anchez"/>
                        </a:rPr>
                        <a:t> </a:t>
                      </a:r>
                      <a:r>
                        <a:rPr lang="en-US" sz="2599" baseline="0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anchez"/>
                        </a:rPr>
                        <a:t>Phu</a:t>
                      </a:r>
                      <a:r>
                        <a:rPr lang="en-US" sz="2599" baseline="0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anchez"/>
                        </a:rPr>
                        <a:t>́ </a:t>
                      </a:r>
                      <a:r>
                        <a:rPr lang="en-US" sz="2599" baseline="0" dirty="0" err="1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anchez"/>
                        </a:rPr>
                        <a:t>Thành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2151259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smtClean="0">
                          <a:solidFill>
                            <a:srgbClr val="4A7B7B"/>
                          </a:solidFill>
                          <a:latin typeface="Times New Roman" panose="02020603050405020304" pitchFamily="18" charset="0"/>
                          <a:ea typeface="Sanchez"/>
                          <a:cs typeface="Times New Roman" panose="02020603050405020304" pitchFamily="18" charset="0"/>
                          <a:sym typeface="Sanchez"/>
                        </a:rPr>
                        <a:t>L01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4874442" y="2619767"/>
            <a:ext cx="8539116" cy="69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9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THÀNH VIÊN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97077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289" y="4433935"/>
            <a:ext cx="16230600" cy="42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8"/>
              </a:lnSpc>
            </a:pPr>
            <a:r>
              <a:rPr lang="en-US" sz="8056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III. CÁC GIAO THỨC ÁP DỤNG</a:t>
            </a:r>
          </a:p>
          <a:p>
            <a:pPr algn="ctr">
              <a:lnSpc>
                <a:spcPts val="11198"/>
              </a:lnSpc>
            </a:pPr>
            <a:endParaRPr lang="en-US" sz="8056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0" lvl="0" indent="0" algn="ctr">
              <a:lnSpc>
                <a:spcPts val="11198"/>
              </a:lnSpc>
              <a:spcBef>
                <a:spcPct val="0"/>
              </a:spcBef>
            </a:pPr>
            <a:endParaRPr lang="en-US" sz="8056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I2C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41282" y="3691579"/>
            <a:ext cx="13059446" cy="381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1"/>
              </a:lnSpc>
            </a:pP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I2C (Inter-Integrated Circuit)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là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chuẩn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giao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đồng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bộ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hai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chiều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với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hai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dây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tín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hiệu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sử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rộng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rãi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trong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tử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đặc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biệt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là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nhúng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IC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với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nhau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hoặc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IC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ngoại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vi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với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tốc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độ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bình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.</a:t>
            </a:r>
          </a:p>
          <a:p>
            <a:pPr algn="just">
              <a:lnSpc>
                <a:spcPts val="4281"/>
              </a:lnSpc>
            </a:pPr>
            <a:endParaRPr lang="en-US" sz="3500" spc="76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algn="just">
              <a:lnSpc>
                <a:spcPts val="4281"/>
              </a:lnSpc>
            </a:pP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Giao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I2C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là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quá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thông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đồng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bộ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hỗ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trợ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(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chủ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)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 (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tớ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)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trên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76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500" spc="76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0004452" y="3915251"/>
            <a:ext cx="6486731" cy="3374191"/>
          </a:xfrm>
          <a:custGeom>
            <a:avLst/>
            <a:gdLst/>
            <a:ahLst/>
            <a:cxnLst/>
            <a:rect l="l" t="t" r="r" b="b"/>
            <a:pathLst>
              <a:path w="6486731" h="3374191">
                <a:moveTo>
                  <a:pt x="0" y="0"/>
                </a:moveTo>
                <a:lnTo>
                  <a:pt x="6486731" y="0"/>
                </a:lnTo>
                <a:lnTo>
                  <a:pt x="6486731" y="3374190"/>
                </a:lnTo>
                <a:lnTo>
                  <a:pt x="0" y="3374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I2C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22182" y="3073085"/>
            <a:ext cx="7206019" cy="550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I2C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chỉ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sử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hai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dây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giữa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</a:t>
            </a:r>
          </a:p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</a:p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SDA (Serial Data) -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gửi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.</a:t>
            </a:r>
          </a:p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</a:p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SCL (Serial Clock) -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mang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xung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nhịp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.</a:t>
            </a:r>
          </a:p>
          <a:p>
            <a:pPr algn="just">
              <a:lnSpc>
                <a:spcPts val="3581"/>
              </a:lnSpc>
            </a:pPr>
            <a:endParaRPr lang="en-US" sz="3000" spc="63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I2C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là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giao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thức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thông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vì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vậy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bit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dọc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theo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duy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nhất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(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SDA).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2619405" y="4334361"/>
            <a:ext cx="13608422" cy="2535969"/>
          </a:xfrm>
          <a:custGeom>
            <a:avLst/>
            <a:gdLst/>
            <a:ahLst/>
            <a:cxnLst/>
            <a:rect l="l" t="t" r="r" b="b"/>
            <a:pathLst>
              <a:path w="13608422" h="2535969">
                <a:moveTo>
                  <a:pt x="0" y="0"/>
                </a:moveTo>
                <a:lnTo>
                  <a:pt x="13608422" y="0"/>
                </a:lnTo>
                <a:lnTo>
                  <a:pt x="13608422" y="2535970"/>
                </a:lnTo>
                <a:lnTo>
                  <a:pt x="0" y="253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I2C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793" y="3403954"/>
            <a:ext cx="720601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b="1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Khung</a:t>
            </a: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b="1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I2C: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I2C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7188" y="3096424"/>
            <a:ext cx="13913625" cy="541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331" lvl="1" indent="-276166" algn="just">
              <a:lnSpc>
                <a:spcPts val="358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Start condition: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SDA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chuyển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mức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xuống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trước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SCL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chuyển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xuống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endParaRPr lang="en-US" sz="3000" spc="63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552331" lvl="1" indent="-276166" algn="just">
              <a:lnSpc>
                <a:spcPts val="335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Stop condition: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SDA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chuyển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mức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lên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trước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đường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SCL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chuyển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thấp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lên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cao</a:t>
            </a:r>
            <a:endParaRPr lang="en-US" sz="3000" spc="63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552331" lvl="1" indent="-276166" algn="just">
              <a:lnSpc>
                <a:spcPts val="335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Data frame: 8 bits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cần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truyền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giữa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</a:t>
            </a:r>
          </a:p>
          <a:p>
            <a:pPr marL="552331" lvl="1" indent="-276166" algn="just">
              <a:lnSpc>
                <a:spcPts val="335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Address frame: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khung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chứa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địa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chỉ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của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cần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kết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nối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gồm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7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hoặc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10 bit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nhị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phân</a:t>
            </a:r>
            <a:endParaRPr lang="en-US" sz="3000" spc="63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552331" lvl="1" indent="-276166" algn="just">
              <a:lnSpc>
                <a:spcPts val="358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Read/ Write bit: bit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xác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quá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là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gửi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hay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</a:t>
            </a:r>
          </a:p>
          <a:p>
            <a:pPr marL="552331" lvl="1" indent="-276166" algn="just">
              <a:lnSpc>
                <a:spcPts val="3581"/>
              </a:lnSpc>
              <a:buFont typeface="Arial"/>
              <a:buChar char="•"/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ACK/NACK (acknowledge/no-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acknowlegde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):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Nếu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khung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địa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chỉ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hoặc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khung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dữ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liệu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(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gửi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)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thành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công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thì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1 bit ACK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được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trả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lại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đến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nơi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gửi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từ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nhận</a:t>
            </a:r>
            <a:endParaRPr lang="en-US" sz="3000" spc="63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2721656" y="4948939"/>
            <a:ext cx="3266618" cy="1552013"/>
          </a:xfrm>
          <a:custGeom>
            <a:avLst/>
            <a:gdLst/>
            <a:ahLst/>
            <a:cxnLst/>
            <a:rect l="l" t="t" r="r" b="b"/>
            <a:pathLst>
              <a:path w="3266618" h="1552013">
                <a:moveTo>
                  <a:pt x="0" y="0"/>
                </a:moveTo>
                <a:lnTo>
                  <a:pt x="3266618" y="0"/>
                </a:lnTo>
                <a:lnTo>
                  <a:pt x="3266618" y="1552013"/>
                </a:lnTo>
                <a:lnTo>
                  <a:pt x="0" y="1552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83742" y="3674955"/>
            <a:ext cx="3272866" cy="4394408"/>
          </a:xfrm>
          <a:custGeom>
            <a:avLst/>
            <a:gdLst/>
            <a:ahLst/>
            <a:cxnLst/>
            <a:rect l="l" t="t" r="r" b="b"/>
            <a:pathLst>
              <a:path w="3272866" h="4394408">
                <a:moveTo>
                  <a:pt x="0" y="0"/>
                </a:moveTo>
                <a:lnTo>
                  <a:pt x="3272866" y="0"/>
                </a:lnTo>
                <a:lnTo>
                  <a:pt x="3272866" y="4394408"/>
                </a:lnTo>
                <a:lnTo>
                  <a:pt x="0" y="439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911373" y="3399578"/>
            <a:ext cx="2730955" cy="4650736"/>
          </a:xfrm>
          <a:custGeom>
            <a:avLst/>
            <a:gdLst/>
            <a:ahLst/>
            <a:cxnLst/>
            <a:rect l="l" t="t" r="r" b="b"/>
            <a:pathLst>
              <a:path w="2730955" h="4650736">
                <a:moveTo>
                  <a:pt x="0" y="0"/>
                </a:moveTo>
                <a:lnTo>
                  <a:pt x="2730955" y="0"/>
                </a:lnTo>
                <a:lnTo>
                  <a:pt x="2730955" y="4650735"/>
                </a:lnTo>
                <a:lnTo>
                  <a:pt x="0" y="4650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I2C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9807" y="3065355"/>
            <a:ext cx="142231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Chia </a:t>
            </a:r>
            <a:r>
              <a:rPr lang="en-US" sz="3000" b="1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theo</a:t>
            </a: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b="1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quan</a:t>
            </a: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b="1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hệ</a:t>
            </a:r>
            <a:r>
              <a:rPr lang="en-US" sz="3000" b="1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- Slave: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00142" y="8051499"/>
            <a:ext cx="370964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71797" y="8070549"/>
            <a:ext cx="406506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Một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18047" y="8070549"/>
            <a:ext cx="44851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1"/>
              </a:lnSpc>
            </a:pP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Master </a:t>
            </a:r>
            <a:r>
              <a:rPr lang="en-US" sz="3000" spc="63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3000" spc="63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Slave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97077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289" y="4433935"/>
            <a:ext cx="16230600" cy="278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8"/>
              </a:lnSpc>
            </a:pPr>
            <a:r>
              <a:rPr lang="en-US" sz="8056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IV. SƠ ĐỒ KHỐI</a:t>
            </a:r>
          </a:p>
          <a:p>
            <a:pPr marL="0" lvl="0" indent="0" algn="ctr">
              <a:lnSpc>
                <a:spcPts val="11198"/>
              </a:lnSpc>
              <a:spcBef>
                <a:spcPct val="0"/>
              </a:spcBef>
            </a:pPr>
            <a:endParaRPr lang="en-US" sz="8056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28080" y="616729"/>
            <a:ext cx="12416682" cy="8794053"/>
            <a:chOff x="0" y="0"/>
            <a:chExt cx="1045896" cy="740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5896" cy="740750"/>
            </a:xfrm>
            <a:custGeom>
              <a:avLst/>
              <a:gdLst/>
              <a:ahLst/>
              <a:cxnLst/>
              <a:rect l="l" t="t" r="r" b="b"/>
              <a:pathLst>
                <a:path w="1045896" h="740750">
                  <a:moveTo>
                    <a:pt x="0" y="0"/>
                  </a:moveTo>
                  <a:lnTo>
                    <a:pt x="1045896" y="0"/>
                  </a:lnTo>
                  <a:lnTo>
                    <a:pt x="1045896" y="740750"/>
                  </a:lnTo>
                  <a:lnTo>
                    <a:pt x="0" y="740750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1045896" cy="683600"/>
            </a:xfrm>
            <a:prstGeom prst="rect">
              <a:avLst/>
            </a:prstGeom>
          </p:spPr>
          <p:txBody>
            <a:bodyPr lIns="146185" tIns="146185" rIns="146185" bIns="146185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53310" y="723834"/>
            <a:ext cx="12444890" cy="8979261"/>
            <a:chOff x="0" y="0"/>
            <a:chExt cx="1048272" cy="7563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272" cy="756351"/>
            </a:xfrm>
            <a:custGeom>
              <a:avLst/>
              <a:gdLst/>
              <a:ahLst/>
              <a:cxnLst/>
              <a:rect l="l" t="t" r="r" b="b"/>
              <a:pathLst>
                <a:path w="1048272" h="756351">
                  <a:moveTo>
                    <a:pt x="0" y="0"/>
                  </a:moveTo>
                  <a:lnTo>
                    <a:pt x="1048272" y="0"/>
                  </a:lnTo>
                  <a:lnTo>
                    <a:pt x="1048272" y="756351"/>
                  </a:lnTo>
                  <a:lnTo>
                    <a:pt x="0" y="756351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4A7B7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57150"/>
              <a:ext cx="1048272" cy="699201"/>
            </a:xfrm>
            <a:prstGeom prst="rect">
              <a:avLst/>
            </a:prstGeom>
          </p:spPr>
          <p:txBody>
            <a:bodyPr lIns="146185" tIns="146185" rIns="146185" bIns="146185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97077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289" y="4433935"/>
            <a:ext cx="16230600" cy="136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98"/>
              </a:lnSpc>
              <a:spcBef>
                <a:spcPct val="0"/>
              </a:spcBef>
            </a:pPr>
            <a:r>
              <a:rPr lang="en-US" sz="8056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V. SƠ ĐỒ NGUYÊN LÝ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28080" y="616729"/>
            <a:ext cx="12416682" cy="8794053"/>
            <a:chOff x="0" y="0"/>
            <a:chExt cx="1045896" cy="740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5896" cy="740750"/>
            </a:xfrm>
            <a:custGeom>
              <a:avLst/>
              <a:gdLst/>
              <a:ahLst/>
              <a:cxnLst/>
              <a:rect l="l" t="t" r="r" b="b"/>
              <a:pathLst>
                <a:path w="1045896" h="740750">
                  <a:moveTo>
                    <a:pt x="0" y="0"/>
                  </a:moveTo>
                  <a:lnTo>
                    <a:pt x="1045896" y="0"/>
                  </a:lnTo>
                  <a:lnTo>
                    <a:pt x="1045896" y="740750"/>
                  </a:lnTo>
                  <a:lnTo>
                    <a:pt x="0" y="740750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1045896" cy="683600"/>
            </a:xfrm>
            <a:prstGeom prst="rect">
              <a:avLst/>
            </a:prstGeom>
          </p:spPr>
          <p:txBody>
            <a:bodyPr lIns="146185" tIns="146185" rIns="146185" bIns="146185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53310" y="723834"/>
            <a:ext cx="12444890" cy="8979261"/>
            <a:chOff x="0" y="0"/>
            <a:chExt cx="1048272" cy="7563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272" cy="756351"/>
            </a:xfrm>
            <a:custGeom>
              <a:avLst/>
              <a:gdLst/>
              <a:ahLst/>
              <a:cxnLst/>
              <a:rect l="l" t="t" r="r" b="b"/>
              <a:pathLst>
                <a:path w="1048272" h="756351">
                  <a:moveTo>
                    <a:pt x="0" y="0"/>
                  </a:moveTo>
                  <a:lnTo>
                    <a:pt x="1048272" y="0"/>
                  </a:lnTo>
                  <a:lnTo>
                    <a:pt x="1048272" y="756351"/>
                  </a:lnTo>
                  <a:lnTo>
                    <a:pt x="0" y="756351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4A7B7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57150"/>
              <a:ext cx="1048272" cy="699201"/>
            </a:xfrm>
            <a:prstGeom prst="rect">
              <a:avLst/>
            </a:prstGeom>
          </p:spPr>
          <p:txBody>
            <a:bodyPr lIns="146185" tIns="146185" rIns="146185" bIns="146185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97077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289" y="4433935"/>
            <a:ext cx="16230600" cy="131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8"/>
              </a:lnSpc>
            </a:pPr>
            <a:r>
              <a:rPr lang="en-US" sz="8056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I. TỔNG QUAN ĐỀ </a:t>
            </a:r>
            <a:r>
              <a:rPr lang="en-US" sz="8056" b="1" dirty="0" smtClean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TÀI</a:t>
            </a:r>
            <a:endParaRPr lang="en-US" sz="8056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80802" y="2513781"/>
            <a:ext cx="14126397" cy="5078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9"/>
              </a:lnSpc>
            </a:pPr>
            <a:r>
              <a:rPr lang="en-US" sz="9685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CẢM ƠN </a:t>
            </a:r>
          </a:p>
          <a:p>
            <a:pPr marL="0" lvl="0" indent="0" algn="ctr">
              <a:lnSpc>
                <a:spcPts val="13559"/>
              </a:lnSpc>
            </a:pPr>
            <a:r>
              <a:rPr lang="en-US" sz="9685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THẦY VÀ CÁC BẠN ĐÃ LẮNG NGHE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2499"/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2499"/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24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24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12803" y="1297246"/>
            <a:ext cx="580524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REQUIREMENTS</a:t>
            </a:r>
          </a:p>
        </p:txBody>
      </p:sp>
      <p:sp>
        <p:nvSpPr>
          <p:cNvPr id="23" name="TextBox 22"/>
          <p:cNvSpPr txBox="1"/>
          <p:nvPr/>
        </p:nvSpPr>
        <p:spPr>
          <a:xfrm flipH="1" flipV="1">
            <a:off x="2470731" y="3455432"/>
            <a:ext cx="4788849" cy="420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24615" y="3174595"/>
            <a:ext cx="9144000" cy="61580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Name</a:t>
            </a: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Purpose</a:t>
            </a: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Inputs &amp; Outputs</a:t>
            </a: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err="1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Usecase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Functions</a:t>
            </a: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29800" y="3176404"/>
            <a:ext cx="9144000" cy="61580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smtClean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Performance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smtClean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Manufacturing cost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smtClean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Power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smtClean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Physical size/weight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r>
              <a:rPr lang="en-US" sz="3600" spc="76" dirty="0" smtClean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Installation</a:t>
            </a: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just">
              <a:lnSpc>
                <a:spcPts val="4281"/>
              </a:lnSpc>
              <a:buFont typeface="Arial" panose="020B0604020202020204" pitchFamily="34" charset="0"/>
              <a:buChar char="•"/>
            </a:pPr>
            <a:endParaRPr lang="en-US" sz="3600" spc="76" dirty="0">
              <a:solidFill>
                <a:srgbClr val="4A7B7B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73377" y="1028700"/>
            <a:ext cx="7027403" cy="3501594"/>
            <a:chOff x="0" y="0"/>
            <a:chExt cx="1850839" cy="922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50839" cy="922231"/>
            </a:xfrm>
            <a:custGeom>
              <a:avLst/>
              <a:gdLst/>
              <a:ahLst/>
              <a:cxnLst/>
              <a:rect l="l" t="t" r="r" b="b"/>
              <a:pathLst>
                <a:path w="1850839" h="922231">
                  <a:moveTo>
                    <a:pt x="0" y="0"/>
                  </a:moveTo>
                  <a:lnTo>
                    <a:pt x="1850839" y="0"/>
                  </a:lnTo>
                  <a:lnTo>
                    <a:pt x="1850839" y="922231"/>
                  </a:lnTo>
                  <a:lnTo>
                    <a:pt x="0" y="922231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850839" cy="884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206128" y="4282783"/>
            <a:ext cx="0" cy="1351476"/>
          </a:xfrm>
          <a:prstGeom prst="line">
            <a:avLst/>
          </a:prstGeom>
          <a:ln w="38100" cap="flat">
            <a:solidFill>
              <a:srgbClr val="4A7B7B"/>
            </a:solidFill>
            <a:prstDash val="sysDot"/>
            <a:headEnd type="none" w="sm" len="sm"/>
            <a:tailEnd type="triangle" w="lg" len="med"/>
          </a:ln>
        </p:spPr>
      </p:sp>
      <p:grpSp>
        <p:nvGrpSpPr>
          <p:cNvPr id="17" name="Group 17"/>
          <p:cNvGrpSpPr/>
          <p:nvPr/>
        </p:nvGrpSpPr>
        <p:grpSpPr>
          <a:xfrm>
            <a:off x="3770040" y="2931307"/>
            <a:ext cx="2077064" cy="2702951"/>
            <a:chOff x="0" y="0"/>
            <a:chExt cx="2769419" cy="3603935"/>
          </a:xfrm>
        </p:grpSpPr>
        <p:sp>
          <p:nvSpPr>
            <p:cNvPr id="18" name="AutoShape 18"/>
            <p:cNvSpPr/>
            <p:nvPr/>
          </p:nvSpPr>
          <p:spPr>
            <a:xfrm flipH="1">
              <a:off x="1937610" y="34661"/>
              <a:ext cx="0" cy="2047068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965004" y="27183"/>
              <a:ext cx="804204" cy="6227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054546"/>
              <a:ext cx="1964794" cy="0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27184" y="2067787"/>
              <a:ext cx="0" cy="1536148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triangle" w="lg" len="med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526074" y="2931307"/>
            <a:ext cx="2138310" cy="2702951"/>
            <a:chOff x="0" y="0"/>
            <a:chExt cx="2851080" cy="3603935"/>
          </a:xfrm>
        </p:grpSpPr>
        <p:sp>
          <p:nvSpPr>
            <p:cNvPr id="23" name="AutoShape 23"/>
            <p:cNvSpPr/>
            <p:nvPr/>
          </p:nvSpPr>
          <p:spPr>
            <a:xfrm flipH="1">
              <a:off x="804524" y="34661"/>
              <a:ext cx="0" cy="2047068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210" y="27183"/>
              <a:ext cx="804204" cy="6227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831918" y="2054546"/>
              <a:ext cx="1964794" cy="0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2823896" y="2067787"/>
              <a:ext cx="0" cy="1536148"/>
            </a:xfrm>
            <a:prstGeom prst="line">
              <a:avLst/>
            </a:prstGeom>
            <a:ln w="54368" cap="flat">
              <a:solidFill>
                <a:srgbClr val="4A7B7B"/>
              </a:solidFill>
              <a:prstDash val="sysDot"/>
              <a:headEnd type="none" w="sm" len="sm"/>
              <a:tailEnd type="triangle" w="lg" len="med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413347" y="5882950"/>
            <a:ext cx="3953390" cy="3375350"/>
            <a:chOff x="0" y="0"/>
            <a:chExt cx="5271186" cy="450046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059399" cy="4288680"/>
              <a:chOff x="0" y="0"/>
              <a:chExt cx="958868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11787" y="211787"/>
              <a:ext cx="5059399" cy="4288680"/>
              <a:chOff x="0" y="0"/>
              <a:chExt cx="958868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661254" y="7080354"/>
            <a:ext cx="3590925" cy="103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1"/>
              </a:lnSpc>
            </a:pPr>
            <a:r>
              <a:rPr lang="en-US" sz="3159" spc="183" dirty="0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CONSTRAINT ISSUES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451890" y="2377430"/>
            <a:ext cx="5504881" cy="7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4174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2.  DESIGN ISSUES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167305" y="5882950"/>
            <a:ext cx="3953390" cy="3375350"/>
            <a:chOff x="0" y="0"/>
            <a:chExt cx="5271186" cy="4500467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5059399" cy="4288680"/>
              <a:chOff x="0" y="0"/>
              <a:chExt cx="958868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11787" y="211787"/>
              <a:ext cx="5059399" cy="4288680"/>
              <a:chOff x="0" y="0"/>
              <a:chExt cx="958868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7643606" y="7032729"/>
            <a:ext cx="3163145" cy="103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1"/>
              </a:lnSpc>
            </a:pPr>
            <a:r>
              <a:rPr lang="en-US" sz="3159" spc="183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FUNCTIONAL ISSUES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225502" y="5882950"/>
            <a:ext cx="3953390" cy="3375350"/>
            <a:chOff x="0" y="0"/>
            <a:chExt cx="5271186" cy="450046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5059399" cy="4288680"/>
              <a:chOff x="0" y="0"/>
              <a:chExt cx="958868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1787" y="211787"/>
              <a:ext cx="5059399" cy="4288680"/>
              <a:chOff x="0" y="0"/>
              <a:chExt cx="958868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95886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58868" h="812800">
                    <a:moveTo>
                      <a:pt x="0" y="0"/>
                    </a:moveTo>
                    <a:lnTo>
                      <a:pt x="958868" y="0"/>
                    </a:lnTo>
                    <a:lnTo>
                      <a:pt x="95886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57150"/>
                <a:ext cx="958868" cy="755650"/>
              </a:xfrm>
              <a:prstGeom prst="rect">
                <a:avLst/>
              </a:prstGeom>
            </p:spPr>
            <p:txBody>
              <a:bodyPr lIns="33062" tIns="33062" rIns="33062" bIns="33062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51" name="TextBox 51"/>
          <p:cNvSpPr txBox="1"/>
          <p:nvPr/>
        </p:nvSpPr>
        <p:spPr>
          <a:xfrm>
            <a:off x="13930846" y="7032729"/>
            <a:ext cx="2772119" cy="103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1"/>
              </a:lnSpc>
            </a:pPr>
            <a:r>
              <a:rPr lang="en-US" sz="3159" spc="183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REAL-TIME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997077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289" y="4433935"/>
            <a:ext cx="16230600" cy="278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8"/>
              </a:lnSpc>
            </a:pPr>
            <a:r>
              <a:rPr lang="en-US" sz="8056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II. GIỚI THIỆU PHẦN CỨNG</a:t>
            </a:r>
          </a:p>
          <a:p>
            <a:pPr marL="0" lvl="0" indent="0" algn="ctr">
              <a:lnSpc>
                <a:spcPts val="11198"/>
              </a:lnSpc>
              <a:spcBef>
                <a:spcPct val="0"/>
              </a:spcBef>
            </a:pPr>
            <a:endParaRPr lang="en-US" sz="8056" b="1" dirty="0">
              <a:solidFill>
                <a:srgbClr val="4A7B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 rot="2700000">
            <a:off x="11260383" y="3800355"/>
            <a:ext cx="4505322" cy="3832581"/>
          </a:xfrm>
          <a:custGeom>
            <a:avLst/>
            <a:gdLst/>
            <a:ahLst/>
            <a:cxnLst/>
            <a:rect l="l" t="t" r="r" b="b"/>
            <a:pathLst>
              <a:path w="4505322" h="3832581">
                <a:moveTo>
                  <a:pt x="0" y="0"/>
                </a:moveTo>
                <a:lnTo>
                  <a:pt x="4505322" y="0"/>
                </a:lnTo>
                <a:lnTo>
                  <a:pt x="4505322" y="3832582"/>
                </a:lnTo>
                <a:lnTo>
                  <a:pt x="0" y="383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884430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VI ĐIỀU KHIỂN STM32F103C8T6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00651" y="3413288"/>
            <a:ext cx="7545718" cy="45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Ứng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Dùng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cho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driver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điều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khiển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ứng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điều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khiển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ứng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thông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thường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cầm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tay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máy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tính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ngoại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vi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chơi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game, GPS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cơ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bản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các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ứng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dụng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trong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công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nghiệp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lập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PLC,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biến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tần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máy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in,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máy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quét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hệ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thống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cảnh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báo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thiết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bị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liên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lạc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nội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bộ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,...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3843878" y="5277886"/>
            <a:ext cx="3784688" cy="2131606"/>
          </a:xfrm>
          <a:custGeom>
            <a:avLst/>
            <a:gdLst/>
            <a:ahLst/>
            <a:cxnLst/>
            <a:rect l="l" t="t" r="r" b="b"/>
            <a:pathLst>
              <a:path w="3784688" h="2131606">
                <a:moveTo>
                  <a:pt x="0" y="0"/>
                </a:moveTo>
                <a:lnTo>
                  <a:pt x="3784688" y="0"/>
                </a:lnTo>
                <a:lnTo>
                  <a:pt x="3784688" y="2131606"/>
                </a:lnTo>
                <a:lnTo>
                  <a:pt x="0" y="2131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462408" y="5630921"/>
            <a:ext cx="6082392" cy="1931160"/>
          </a:xfrm>
          <a:custGeom>
            <a:avLst/>
            <a:gdLst/>
            <a:ahLst/>
            <a:cxnLst/>
            <a:rect l="l" t="t" r="r" b="b"/>
            <a:pathLst>
              <a:path w="6082392" h="1931160">
                <a:moveTo>
                  <a:pt x="0" y="0"/>
                </a:moveTo>
                <a:lnTo>
                  <a:pt x="6082392" y="0"/>
                </a:lnTo>
                <a:lnTo>
                  <a:pt x="6082392" y="1931160"/>
                </a:lnTo>
                <a:lnTo>
                  <a:pt x="0" y="1931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884430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 b="1" dirty="0">
                <a:solidFill>
                  <a:srgbClr val="4A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chez"/>
                <a:ea typeface="Sanchez"/>
                <a:cs typeface="Sanchez"/>
                <a:sym typeface="Sanchez"/>
              </a:rPr>
              <a:t>1.  VI ĐIỀU KHIỂN STM32F103C8T6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0651" y="3262894"/>
            <a:ext cx="8688718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Phần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mềm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lập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50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Có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khá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nhiều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trình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biên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dịch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cho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STM32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như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STM32IDECUBE,  STM32IDEMX, </a:t>
            </a:r>
            <a:r>
              <a:rPr lang="en-US" sz="350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Keil</a:t>
            </a:r>
            <a:r>
              <a:rPr lang="en-US" sz="350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C,...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8906" y="2406253"/>
            <a:ext cx="15410848" cy="6392187"/>
            <a:chOff x="0" y="0"/>
            <a:chExt cx="20547797" cy="85229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43345" cy="8388288"/>
              <a:chOff x="0" y="0"/>
              <a:chExt cx="1358007" cy="56833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8008" cy="568336"/>
              </a:xfrm>
              <a:custGeom>
                <a:avLst/>
                <a:gdLst/>
                <a:ahLst/>
                <a:cxnLst/>
                <a:rect l="l" t="t" r="r" b="b"/>
                <a:pathLst>
                  <a:path w="1358008" h="568336">
                    <a:moveTo>
                      <a:pt x="0" y="0"/>
                    </a:moveTo>
                    <a:lnTo>
                      <a:pt x="1358008" y="0"/>
                    </a:lnTo>
                    <a:lnTo>
                      <a:pt x="1358008" y="568336"/>
                    </a:lnTo>
                    <a:lnTo>
                      <a:pt x="0" y="568336"/>
                    </a:lnTo>
                    <a:close/>
                  </a:path>
                </a:pathLst>
              </a:custGeom>
              <a:solidFill>
                <a:srgbClr val="4A7B7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57150"/>
                <a:ext cx="1358007" cy="51118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93386" y="354253"/>
              <a:ext cx="20254412" cy="8168663"/>
              <a:chOff x="0" y="0"/>
              <a:chExt cx="1372308" cy="5534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72308" cy="553456"/>
              </a:xfrm>
              <a:custGeom>
                <a:avLst/>
                <a:gdLst/>
                <a:ahLst/>
                <a:cxnLst/>
                <a:rect l="l" t="t" r="r" b="b"/>
                <a:pathLst>
                  <a:path w="1372308" h="553456">
                    <a:moveTo>
                      <a:pt x="0" y="0"/>
                    </a:moveTo>
                    <a:lnTo>
                      <a:pt x="1372308" y="0"/>
                    </a:lnTo>
                    <a:lnTo>
                      <a:pt x="1372308" y="553456"/>
                    </a:lnTo>
                    <a:lnTo>
                      <a:pt x="0" y="553456"/>
                    </a:lnTo>
                    <a:close/>
                  </a:path>
                </a:pathLst>
              </a:custGeom>
              <a:solidFill>
                <a:srgbClr val="FFFFFF"/>
              </a:solidFill>
              <a:ln w="95250" cap="sq">
                <a:solidFill>
                  <a:srgbClr val="4A7B7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57150"/>
                <a:ext cx="1372308" cy="496306"/>
              </a:xfrm>
              <a:prstGeom prst="rect">
                <a:avLst/>
              </a:prstGeom>
            </p:spPr>
            <p:txBody>
              <a:bodyPr lIns="122277" tIns="122277" rIns="122277" bIns="122277" rtlCol="0" anchor="ctr"/>
              <a:lstStyle/>
              <a:p>
                <a:pPr algn="ctr">
                  <a:lnSpc>
                    <a:spcPts val="259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8992744" y="3526110"/>
            <a:ext cx="7667593" cy="3544891"/>
          </a:xfrm>
          <a:custGeom>
            <a:avLst/>
            <a:gdLst/>
            <a:ahLst/>
            <a:cxnLst/>
            <a:rect l="l" t="t" r="r" b="b"/>
            <a:pathLst>
              <a:path w="7667593" h="3544891">
                <a:moveTo>
                  <a:pt x="0" y="0"/>
                </a:moveTo>
                <a:lnTo>
                  <a:pt x="7667594" y="0"/>
                </a:lnTo>
                <a:lnTo>
                  <a:pt x="7667594" y="3544892"/>
                </a:lnTo>
                <a:lnTo>
                  <a:pt x="0" y="354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43" b="-3243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884430" y="1287900"/>
            <a:ext cx="1051914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499">
                <a:solidFill>
                  <a:srgbClr val="4A7B7B"/>
                </a:solidFill>
                <a:latin typeface="Sanchez"/>
                <a:ea typeface="Sanchez"/>
                <a:cs typeface="Sanchez"/>
                <a:sym typeface="Sanchez"/>
              </a:rPr>
              <a:t>1.  VI ĐIỀU KHIỂN STM32F103C8T6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9069" y="3041813"/>
            <a:ext cx="8688718" cy="550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356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Thông</a:t>
            </a:r>
            <a:r>
              <a:rPr lang="en-US" sz="356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số</a:t>
            </a:r>
            <a:r>
              <a:rPr lang="en-US" sz="356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kỹ</a:t>
            </a:r>
            <a:r>
              <a:rPr lang="en-US" sz="356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b="1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thuật</a:t>
            </a:r>
            <a:r>
              <a:rPr lang="en-US" sz="3560" b="1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MCU: STM32F103C8T6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Core: ARM 32 Cortex-M3 CPU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Tần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số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72MHz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Bộ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nhớ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Flash: 64Kb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SPAM: 20Kb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Điện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áp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I/O: 2.0 ~ 3.6V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Thạch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anh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4 ~ 16MHz</a:t>
            </a: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Cổng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MiniUSB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dùng</a:t>
            </a:r>
            <a:r>
              <a:rPr lang="en-US" sz="3560" spc="68" dirty="0" smtClean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để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cấp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nguồn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và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giao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tiếp</a:t>
            </a:r>
            <a:endParaRPr lang="en-US" sz="3560" spc="68" dirty="0">
              <a:solidFill>
                <a:srgbClr val="4A7B7B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marL="595510" lvl="1" indent="-297755" algn="just">
              <a:lnSpc>
                <a:spcPts val="3861"/>
              </a:lnSpc>
              <a:buFont typeface="Arial"/>
              <a:buChar char="•"/>
            </a:pP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Kích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</a:t>
            </a:r>
            <a:r>
              <a:rPr lang="en-US" sz="3560" spc="68" dirty="0" err="1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thước</a:t>
            </a:r>
            <a:r>
              <a:rPr lang="en-US" sz="3560" spc="68" dirty="0">
                <a:solidFill>
                  <a:srgbClr val="4A7B7B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: 5.3 x 2.2cm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1068</Words>
  <Application>Microsoft Office PowerPoint</Application>
  <PresentationFormat>Custom</PresentationFormat>
  <Paragraphs>143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Sanchez</vt:lpstr>
      <vt:lpstr>Times New Roman</vt:lpstr>
      <vt:lpstr>Arial</vt:lpstr>
      <vt:lpstr>Anton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Nhún</dc:title>
  <cp:lastModifiedBy>Admin</cp:lastModifiedBy>
  <cp:revision>19</cp:revision>
  <dcterms:created xsi:type="dcterms:W3CDTF">2006-08-16T00:00:00Z</dcterms:created>
  <dcterms:modified xsi:type="dcterms:W3CDTF">2024-12-10T14:14:07Z</dcterms:modified>
  <dc:identifier>DAF09qPuymI</dc:identifier>
</cp:coreProperties>
</file>